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77" r:id="rId3"/>
    <p:sldId id="289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92" r:id="rId12"/>
    <p:sldId id="290" r:id="rId13"/>
    <p:sldId id="294" r:id="rId14"/>
    <p:sldId id="293" r:id="rId15"/>
    <p:sldId id="29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79A45-4EC9-401F-9EBF-266F3DD94C3F}" type="datetimeFigureOut">
              <a:rPr lang="en-US" smtClean="0"/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74A6C-8FD7-4963-AF4E-7F5482C1E0B7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6396-1D43-48B8-8373-DF2CBB6C323E}" type="datetimeFigureOut">
              <a:rPr lang="en-US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3DFD-EDAF-4C30-8124-FC46A33A71C1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6396-1D43-48B8-8373-DF2CBB6C323E}" type="datetimeFigureOut">
              <a:rPr lang="en-US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3DFD-EDAF-4C30-8124-FC46A33A71C1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6396-1D43-48B8-8373-DF2CBB6C323E}" type="datetimeFigureOut">
              <a:rPr lang="en-US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3DFD-EDAF-4C30-8124-FC46A33A71C1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6396-1D43-48B8-8373-DF2CBB6C323E}" type="datetimeFigureOut">
              <a:rPr lang="en-US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3DFD-EDAF-4C30-8124-FC46A33A71C1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6396-1D43-48B8-8373-DF2CBB6C323E}" type="datetimeFigureOut">
              <a:rPr lang="en-US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3DFD-EDAF-4C30-8124-FC46A33A71C1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6396-1D43-48B8-8373-DF2CBB6C323E}" type="datetimeFigureOut">
              <a:rPr lang="en-US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3DFD-EDAF-4C30-8124-FC46A33A71C1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6396-1D43-48B8-8373-DF2CBB6C323E}" type="datetimeFigureOut">
              <a:rPr lang="en-US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3DFD-EDAF-4C30-8124-FC46A33A71C1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6396-1D43-48B8-8373-DF2CBB6C323E}" type="datetimeFigureOut">
              <a:rPr lang="en-US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3DFD-EDAF-4C30-8124-FC46A33A71C1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6396-1D43-48B8-8373-DF2CBB6C323E}" type="datetimeFigureOut">
              <a:rPr lang="en-US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3DFD-EDAF-4C30-8124-FC46A33A71C1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6396-1D43-48B8-8373-DF2CBB6C323E}" type="datetimeFigureOut">
              <a:rPr lang="en-US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3DFD-EDAF-4C30-8124-FC46A33A71C1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6396-1D43-48B8-8373-DF2CBB6C323E}" type="datetimeFigureOut">
              <a:rPr lang="en-US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3DFD-EDAF-4C30-8124-FC46A33A71C1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06396-1D43-48B8-8373-DF2CBB6C323E}" type="datetimeFigureOut">
              <a:rPr lang="en-US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43DFD-EDAF-4C30-8124-FC46A33A71C1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604" y="1857364"/>
            <a:ext cx="55721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chemeClr val="accent1"/>
                </a:solidFill>
              </a:rPr>
              <a:t>Called-in to the Kingdom, or called-in to the Church?</a:t>
            </a:r>
            <a:endParaRPr lang="en-GB" sz="6000" dirty="0">
              <a:solidFill>
                <a:schemeClr val="accent1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697663" y="0"/>
            <a:ext cx="2446337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/>
          <p:nvPr/>
        </p:nvSpPr>
        <p:spPr bwMode="black">
          <a:xfrm>
            <a:off x="428596" y="785794"/>
            <a:ext cx="8215370" cy="48197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rtlCol="0" anchor="t" anchorCtr="0" compatLnSpc="1">
            <a:sp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9105" indent="-22860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+mn-lt"/>
              </a:defRPr>
            </a:lvl2pPr>
            <a:lvl3pPr marL="630555" indent="-17018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3pPr>
            <a:lvl4pPr marL="1485900" indent="-228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</a:defRPr>
            </a:lvl4pPr>
            <a:lvl5pPr marL="18211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5pPr>
            <a:lvl6pPr marL="22783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6pPr>
            <a:lvl7pPr marL="27355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7pPr>
            <a:lvl8pPr marL="31927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8pPr>
            <a:lvl9pPr marL="36499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Jesus calls us into the Kingdom, not into the church.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Church is an ambassador in a “foreign land”.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Christians are called to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recognise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they are aliens living in a foreign land.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sz="3600" kern="0" dirty="0" smtClean="0">
                <a:solidFill>
                  <a:schemeClr val="accent1"/>
                </a:solidFill>
                <a:latin typeface="Arial" panose="020B0604020202020204"/>
              </a:rPr>
              <a:t>Does our “gospel” and our witness reflect that clear calling?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Content Placeholder 2"/>
          <p:cNvSpPr txBox="1"/>
          <p:nvPr/>
        </p:nvSpPr>
        <p:spPr bwMode="black">
          <a:xfrm>
            <a:off x="6572232" y="1357298"/>
            <a:ext cx="2571768" cy="4955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rtlCol="0" anchor="t" anchorCtr="0" compatLnSpc="1">
            <a:sp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9105" indent="-22860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+mn-lt"/>
              </a:defRPr>
            </a:lvl2pPr>
            <a:lvl3pPr marL="630555" indent="-17018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3pPr>
            <a:lvl4pPr marL="1485900" indent="-228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</a:defRPr>
            </a:lvl4pPr>
            <a:lvl5pPr marL="18211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5pPr>
            <a:lvl6pPr marL="22783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6pPr>
            <a:lvl7pPr marL="27355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7pPr>
            <a:lvl8pPr marL="31927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8pPr>
            <a:lvl9pPr marL="36499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Luke 4:43; 8:1; 9:1-2; 10: 1-9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sz="1400" kern="0" dirty="0" smtClean="0">
                <a:solidFill>
                  <a:schemeClr val="tx1"/>
                </a:solidFill>
                <a:latin typeface="Arial" panose="020B0604020202020204"/>
              </a:rPr>
              <a:t>Matt 4: 17-23; 5: 3-10; 6:10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/>
          <p:nvPr/>
        </p:nvSpPr>
        <p:spPr bwMode="black">
          <a:xfrm>
            <a:off x="6286480" y="2571744"/>
            <a:ext cx="2857520" cy="4955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rtlCol="0" anchor="t" anchorCtr="0" compatLnSpc="1">
            <a:sp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9105" indent="-22860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+mn-lt"/>
              </a:defRPr>
            </a:lvl2pPr>
            <a:lvl3pPr marL="630555" indent="-17018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3pPr>
            <a:lvl4pPr marL="1485900" indent="-228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</a:defRPr>
            </a:lvl4pPr>
            <a:lvl5pPr marL="18211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5pPr>
            <a:lvl6pPr marL="22783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6pPr>
            <a:lvl7pPr marL="27355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7pPr>
            <a:lvl8pPr marL="31927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8pPr>
            <a:lvl9pPr marL="36499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Matt 6: 19-20        1 John 2:15-16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sz="1400" kern="0" dirty="0" smtClean="0">
                <a:solidFill>
                  <a:schemeClr val="tx1"/>
                </a:solidFill>
                <a:latin typeface="Arial" panose="020B0604020202020204"/>
              </a:rPr>
              <a:t>1 Peter 2:11       Hebrews 11:13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   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/>
          <p:nvPr/>
        </p:nvSpPr>
        <p:spPr bwMode="black">
          <a:xfrm>
            <a:off x="7572396" y="4071942"/>
            <a:ext cx="2571768" cy="1938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rtlCol="0" anchor="t" anchorCtr="0" compatLnSpc="1">
            <a:sp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9105" indent="-22860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+mn-lt"/>
              </a:defRPr>
            </a:lvl2pPr>
            <a:lvl3pPr marL="630555" indent="-17018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3pPr>
            <a:lvl4pPr marL="1485900" indent="-228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</a:defRPr>
            </a:lvl4pPr>
            <a:lvl5pPr marL="18211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5pPr>
            <a:lvl6pPr marL="22783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6pPr>
            <a:lvl7pPr marL="27355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7pPr>
            <a:lvl8pPr marL="31927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8pPr>
            <a:lvl9pPr marL="36499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 Peter 2: 11-12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/>
          <p:nvPr/>
        </p:nvSpPr>
        <p:spPr bwMode="black">
          <a:xfrm>
            <a:off x="6572232" y="5143512"/>
            <a:ext cx="2571768" cy="4955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rtlCol="0" anchor="t" anchorCtr="0" compatLnSpc="1">
            <a:sp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9105" indent="-22860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+mn-lt"/>
              </a:defRPr>
            </a:lvl2pPr>
            <a:lvl3pPr marL="630555" indent="-17018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3pPr>
            <a:lvl4pPr marL="1485900" indent="-228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</a:defRPr>
            </a:lvl4pPr>
            <a:lvl5pPr marL="18211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5pPr>
            <a:lvl6pPr marL="22783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6pPr>
            <a:lvl7pPr marL="27355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7pPr>
            <a:lvl8pPr marL="31927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8pPr>
            <a:lvl9pPr marL="36499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sz="1400" kern="0" dirty="0" smtClean="0">
                <a:solidFill>
                  <a:schemeClr val="tx1"/>
                </a:solidFill>
                <a:latin typeface="Arial" panose="020B0604020202020204"/>
              </a:rPr>
              <a:t>John 3: 3;     John 3: 5;</a:t>
            </a:r>
            <a:endParaRPr lang="en-US" sz="1400" kern="0" dirty="0" smtClean="0">
              <a:solidFill>
                <a:schemeClr val="tx1"/>
              </a:solidFill>
              <a:latin typeface="Arial" panose="020B0604020202020204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sz="1400" kern="0" dirty="0" smtClean="0">
                <a:solidFill>
                  <a:schemeClr val="tx1"/>
                </a:solidFill>
                <a:latin typeface="Arial" panose="020B0604020202020204"/>
              </a:rPr>
              <a:t>Matt 4: 17;      Mark 1: 15;</a:t>
            </a:r>
            <a:endParaRPr lang="en-US" sz="1400" kern="0" dirty="0" smtClean="0">
              <a:solidFill>
                <a:schemeClr val="tx1"/>
              </a:solidFill>
              <a:latin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/>
          <p:nvPr/>
        </p:nvSpPr>
        <p:spPr bwMode="black">
          <a:xfrm>
            <a:off x="1428728" y="2071678"/>
            <a:ext cx="5786478" cy="4985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rtlCol="0" anchor="t" anchorCtr="0" compatLnSpc="1">
            <a:sp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9105" indent="-22860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+mn-lt"/>
              </a:defRPr>
            </a:lvl2pPr>
            <a:lvl3pPr marL="630555" indent="-17018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3pPr>
            <a:lvl4pPr marL="1485900" indent="-228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</a:defRPr>
            </a:lvl4pPr>
            <a:lvl5pPr marL="18211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5pPr>
            <a:lvl6pPr marL="22783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6pPr>
            <a:lvl7pPr marL="27355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7pPr>
            <a:lvl8pPr marL="31927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8pPr>
            <a:lvl9pPr marL="36499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Where is our focus?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/>
          <p:nvPr/>
        </p:nvSpPr>
        <p:spPr bwMode="black">
          <a:xfrm>
            <a:off x="1357290" y="3857628"/>
            <a:ext cx="7358114" cy="4985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rtlCol="0" anchor="t" anchorCtr="0" compatLnSpc="1">
            <a:sp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9105" indent="-22860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+mn-lt"/>
              </a:defRPr>
            </a:lvl2pPr>
            <a:lvl3pPr marL="630555" indent="-17018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3pPr>
            <a:lvl4pPr marL="1485900" indent="-228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</a:defRPr>
            </a:lvl4pPr>
            <a:lvl5pPr marL="18211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5pPr>
            <a:lvl6pPr marL="22783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6pPr>
            <a:lvl7pPr marL="27355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7pPr>
            <a:lvl8pPr marL="31927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8pPr>
            <a:lvl9pPr marL="36499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How do WE preach the Kingdom?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697663" y="0"/>
            <a:ext cx="2446337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/>
          <p:nvPr/>
        </p:nvSpPr>
        <p:spPr bwMode="black">
          <a:xfrm>
            <a:off x="1285852" y="3000372"/>
            <a:ext cx="7358114" cy="4985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rtlCol="0" anchor="t" anchorCtr="0" compatLnSpc="1">
            <a:sp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9105" indent="-22860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+mn-lt"/>
              </a:defRPr>
            </a:lvl2pPr>
            <a:lvl3pPr marL="630555" indent="-17018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3pPr>
            <a:lvl4pPr marL="1485900" indent="-228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</a:defRPr>
            </a:lvl4pPr>
            <a:lvl5pPr marL="18211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5pPr>
            <a:lvl6pPr marL="22783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6pPr>
            <a:lvl7pPr marL="27355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7pPr>
            <a:lvl8pPr marL="31927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8pPr>
            <a:lvl9pPr marL="36499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 final thought ……………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697663" y="0"/>
            <a:ext cx="2446337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0" y="1571612"/>
            <a:ext cx="3643338" cy="43577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</a:rPr>
              <a:t>Kingdom</a:t>
            </a:r>
            <a:endParaRPr lang="en-GB" sz="5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0100" y="1571612"/>
            <a:ext cx="3643338" cy="43577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</a:rPr>
              <a:t>World</a:t>
            </a:r>
            <a:endParaRPr lang="en-GB" sz="5400" b="1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858148" y="1785926"/>
            <a:ext cx="1285852" cy="3770756"/>
          </a:xfrm>
          <a:prstGeom prst="rightArrow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Life</a:t>
            </a:r>
            <a:endParaRPr lang="en-GB" sz="2800" b="1" dirty="0"/>
          </a:p>
        </p:txBody>
      </p:sp>
      <p:sp>
        <p:nvSpPr>
          <p:cNvPr id="10" name="Left Arrow 9"/>
          <p:cNvSpPr/>
          <p:nvPr/>
        </p:nvSpPr>
        <p:spPr>
          <a:xfrm>
            <a:off x="0" y="1785926"/>
            <a:ext cx="1500198" cy="3786214"/>
          </a:xfrm>
          <a:prstGeom prst="lef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Death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 txBox="1"/>
          <p:nvPr/>
        </p:nvSpPr>
        <p:spPr bwMode="black">
          <a:xfrm>
            <a:off x="428596" y="571480"/>
            <a:ext cx="6715172" cy="3877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rtlCol="0" anchor="t" anchorCtr="0" compatLnSpc="1">
            <a:sp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9105" indent="-22860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+mn-lt"/>
              </a:defRPr>
            </a:lvl2pPr>
            <a:lvl3pPr marL="630555" indent="-17018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3pPr>
            <a:lvl4pPr marL="1485900" indent="-228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</a:defRPr>
            </a:lvl4pPr>
            <a:lvl5pPr marL="18211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5pPr>
            <a:lvl6pPr marL="22783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6pPr>
            <a:lvl7pPr marL="27355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7pPr>
            <a:lvl8pPr marL="31927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8pPr>
            <a:lvl9pPr marL="36499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Two different Kingdoms, side by side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/>
          <p:nvPr/>
        </p:nvSpPr>
        <p:spPr bwMode="black">
          <a:xfrm>
            <a:off x="5715008" y="1857364"/>
            <a:ext cx="1500198" cy="3877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rtlCol="0" anchor="t" anchorCtr="0" compatLnSpc="1">
            <a:sp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9105" indent="-22860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+mn-lt"/>
              </a:defRPr>
            </a:lvl2pPr>
            <a:lvl3pPr marL="630555" indent="-17018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3pPr>
            <a:lvl4pPr marL="1485900" indent="-228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</a:defRPr>
            </a:lvl4pPr>
            <a:lvl5pPr marL="18211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5pPr>
            <a:lvl6pPr marL="22783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6pPr>
            <a:lvl7pPr marL="27355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7pPr>
            <a:lvl8pPr marL="31927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8pPr>
            <a:lvl9pPr marL="36499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Grace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/>
          <p:nvPr/>
        </p:nvSpPr>
        <p:spPr bwMode="black">
          <a:xfrm>
            <a:off x="2214546" y="1857364"/>
            <a:ext cx="1500198" cy="3877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rtlCol="0" anchor="t" anchorCtr="0" compatLnSpc="1">
            <a:sp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9105" indent="-22860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+mn-lt"/>
              </a:defRPr>
            </a:lvl2pPr>
            <a:lvl3pPr marL="630555" indent="-17018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3pPr>
            <a:lvl4pPr marL="1485900" indent="-228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</a:defRPr>
            </a:lvl4pPr>
            <a:lvl5pPr marL="18211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5pPr>
            <a:lvl6pPr marL="22783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6pPr>
            <a:lvl7pPr marL="27355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7pPr>
            <a:lvl8pPr marL="31927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8pPr>
            <a:lvl9pPr marL="36499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Law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3550" y="863600"/>
            <a:ext cx="8258175" cy="4502150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br>
              <a:rPr lang="en-US" dirty="0" smtClean="0"/>
            </a:br>
            <a:br>
              <a:rPr lang="en-US" dirty="0" smtClean="0"/>
            </a:br>
            <a:r>
              <a:rPr lang="en-US" dirty="0" smtClean="0"/>
              <a:t>Please return from time to time!</a:t>
            </a:r>
            <a:br>
              <a:rPr lang="en-US" dirty="0" smtClean="0"/>
            </a:br>
            <a:br>
              <a:rPr lang="en-US" dirty="0" smtClean="0"/>
            </a:br>
            <a:r>
              <a:rPr lang="en-US" dirty="0" smtClean="0"/>
              <a:t>We periodically upload fresh slide decks which you may find helpful …..</a:t>
            </a:r>
            <a:br>
              <a:rPr lang="en-US" dirty="0" smtClean="0"/>
            </a:br>
            <a:br>
              <a:rPr lang="en-US" dirty="0" smtClean="0"/>
            </a:br>
            <a:endParaRPr lang="en-US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1138" y="5995988"/>
            <a:ext cx="8678862" cy="671512"/>
          </a:xfrm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www.phileoyeshua.co.uk</a:t>
            </a:r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49156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697663" y="0"/>
            <a:ext cx="2446337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38125" y="5248275"/>
            <a:ext cx="8678863" cy="6715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lnSpc>
                <a:spcPct val="90000"/>
              </a:lnSpc>
              <a:buClr>
                <a:schemeClr val="tx2"/>
              </a:buClr>
              <a:buSzPct val="95000"/>
              <a:buFont typeface="Wingdings" panose="05000000000000000000" pitchFamily="2" charset="2"/>
              <a:buNone/>
              <a:defRPr/>
            </a:pPr>
            <a:r>
              <a:rPr lang="en-US" sz="3200" b="0" kern="0" dirty="0">
                <a:latin typeface="+mn-lt"/>
                <a:ea typeface="+mn-ea"/>
              </a:rPr>
              <a:t>www.saltshakers.com</a:t>
            </a:r>
            <a:endParaRPr lang="en-US" sz="3200" b="0" kern="0" dirty="0">
              <a:latin typeface="+mn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/>
          <p:nvPr/>
        </p:nvSpPr>
        <p:spPr bwMode="black">
          <a:xfrm>
            <a:off x="1428728" y="2071678"/>
            <a:ext cx="5786478" cy="4985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rtlCol="0" anchor="t" anchorCtr="0" compatLnSpc="1">
            <a:sp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9105" indent="-22860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+mn-lt"/>
              </a:defRPr>
            </a:lvl2pPr>
            <a:lvl3pPr marL="630555" indent="-17018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3pPr>
            <a:lvl4pPr marL="1485900" indent="-228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</a:defRPr>
            </a:lvl4pPr>
            <a:lvl5pPr marL="18211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5pPr>
            <a:lvl6pPr marL="22783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6pPr>
            <a:lvl7pPr marL="27355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7pPr>
            <a:lvl8pPr marL="31927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8pPr>
            <a:lvl9pPr marL="36499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How does this work?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/>
          <p:nvPr/>
        </p:nvSpPr>
        <p:spPr bwMode="black">
          <a:xfrm>
            <a:off x="1357290" y="3857628"/>
            <a:ext cx="5786478" cy="4985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rtlCol="0" anchor="t" anchorCtr="0" compatLnSpc="1">
            <a:sp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9105" indent="-22860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+mn-lt"/>
              </a:defRPr>
            </a:lvl2pPr>
            <a:lvl3pPr marL="630555" indent="-17018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3pPr>
            <a:lvl4pPr marL="1485900" indent="-228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</a:defRPr>
            </a:lvl4pPr>
            <a:lvl5pPr marL="18211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5pPr>
            <a:lvl6pPr marL="22783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6pPr>
            <a:lvl7pPr marL="27355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7pPr>
            <a:lvl8pPr marL="31927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8pPr>
            <a:lvl9pPr marL="36499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How ought this to work?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3438" y="1571612"/>
            <a:ext cx="3643338" cy="43577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</a:rPr>
              <a:t>Kingdom</a:t>
            </a:r>
            <a:endParaRPr lang="en-GB" sz="5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0100" y="1571612"/>
            <a:ext cx="3643338" cy="43577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</a:rPr>
              <a:t>World</a:t>
            </a:r>
            <a:endParaRPr lang="en-GB" sz="5400" b="1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858148" y="1785926"/>
            <a:ext cx="1285852" cy="3770756"/>
          </a:xfrm>
          <a:prstGeom prst="rightArrow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Life</a:t>
            </a:r>
            <a:endParaRPr lang="en-GB" sz="2800" b="1" dirty="0"/>
          </a:p>
        </p:txBody>
      </p:sp>
      <p:sp>
        <p:nvSpPr>
          <p:cNvPr id="10" name="Left Arrow 9"/>
          <p:cNvSpPr/>
          <p:nvPr/>
        </p:nvSpPr>
        <p:spPr>
          <a:xfrm>
            <a:off x="0" y="1785926"/>
            <a:ext cx="1500198" cy="3786214"/>
          </a:xfrm>
          <a:prstGeom prst="lef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Death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 txBox="1"/>
          <p:nvPr/>
        </p:nvSpPr>
        <p:spPr bwMode="black">
          <a:xfrm>
            <a:off x="428596" y="571480"/>
            <a:ext cx="6715172" cy="3877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rtlCol="0" anchor="t" anchorCtr="0" compatLnSpc="1">
            <a:sp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9105" indent="-22860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+mn-lt"/>
              </a:defRPr>
            </a:lvl2pPr>
            <a:lvl3pPr marL="630555" indent="-17018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3pPr>
            <a:lvl4pPr marL="1485900" indent="-228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</a:defRPr>
            </a:lvl4pPr>
            <a:lvl5pPr marL="18211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5pPr>
            <a:lvl6pPr marL="22783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6pPr>
            <a:lvl7pPr marL="27355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7pPr>
            <a:lvl8pPr marL="31927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8pPr>
            <a:lvl9pPr marL="36499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Two different Kingdoms, side by side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3438" y="1571612"/>
            <a:ext cx="3643338" cy="43577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</a:rPr>
              <a:t>Kingdom</a:t>
            </a:r>
            <a:endParaRPr lang="en-GB" sz="5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0100" y="1571612"/>
            <a:ext cx="3643338" cy="43577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</a:rPr>
              <a:t>World</a:t>
            </a:r>
            <a:endParaRPr lang="en-GB" sz="5400" b="1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358082" y="1785926"/>
            <a:ext cx="1785918" cy="3770756"/>
          </a:xfrm>
          <a:prstGeom prst="rightArrow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Narrow Path</a:t>
            </a:r>
            <a:endParaRPr lang="en-GB" sz="2800" b="1" dirty="0"/>
          </a:p>
        </p:txBody>
      </p:sp>
      <p:sp>
        <p:nvSpPr>
          <p:cNvPr id="10" name="Left Arrow 9"/>
          <p:cNvSpPr/>
          <p:nvPr/>
        </p:nvSpPr>
        <p:spPr>
          <a:xfrm>
            <a:off x="0" y="1785926"/>
            <a:ext cx="1500198" cy="3786214"/>
          </a:xfrm>
          <a:prstGeom prst="lef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Broad Path</a:t>
            </a:r>
            <a:endParaRPr lang="en-GB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3438" y="1571612"/>
            <a:ext cx="3643338" cy="43577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</a:rPr>
              <a:t>Kingdom</a:t>
            </a:r>
            <a:endParaRPr lang="en-GB" sz="5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0100" y="1571612"/>
            <a:ext cx="3643338" cy="43577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</a:rPr>
              <a:t>World</a:t>
            </a:r>
            <a:endParaRPr lang="en-GB" sz="5400" b="1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858148" y="1785926"/>
            <a:ext cx="1285852" cy="3770756"/>
          </a:xfrm>
          <a:prstGeom prst="rightArrow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Life</a:t>
            </a:r>
            <a:endParaRPr lang="en-GB" sz="2800" b="1" dirty="0"/>
          </a:p>
        </p:txBody>
      </p:sp>
      <p:sp>
        <p:nvSpPr>
          <p:cNvPr id="10" name="Left Arrow 9"/>
          <p:cNvSpPr/>
          <p:nvPr/>
        </p:nvSpPr>
        <p:spPr>
          <a:xfrm>
            <a:off x="0" y="1785926"/>
            <a:ext cx="1500198" cy="3786214"/>
          </a:xfrm>
          <a:prstGeom prst="lef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Death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3357554" y="2643182"/>
            <a:ext cx="2571768" cy="235745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Church</a:t>
            </a:r>
            <a:endParaRPr lang="en-GB" sz="2800" b="1" dirty="0"/>
          </a:p>
        </p:txBody>
      </p:sp>
      <p:sp>
        <p:nvSpPr>
          <p:cNvPr id="7" name="Content Placeholder 2"/>
          <p:cNvSpPr txBox="1"/>
          <p:nvPr/>
        </p:nvSpPr>
        <p:spPr bwMode="black">
          <a:xfrm>
            <a:off x="428596" y="357166"/>
            <a:ext cx="5786478" cy="3877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rtlCol="0" anchor="t" anchorCtr="0" compatLnSpc="1">
            <a:sp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9105" indent="-22860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+mn-lt"/>
              </a:defRPr>
            </a:lvl2pPr>
            <a:lvl3pPr marL="630555" indent="-17018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3pPr>
            <a:lvl4pPr marL="1485900" indent="-228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</a:defRPr>
            </a:lvl4pPr>
            <a:lvl5pPr marL="18211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5pPr>
            <a:lvl6pPr marL="22783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6pPr>
            <a:lvl7pPr marL="27355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7pPr>
            <a:lvl8pPr marL="31927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8pPr>
            <a:lvl9pPr marL="36499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Church as “Ambassador”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/>
          <p:nvPr/>
        </p:nvSpPr>
        <p:spPr bwMode="black">
          <a:xfrm>
            <a:off x="4786314" y="928670"/>
            <a:ext cx="4071966" cy="3877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rtlCol="0" anchor="t" anchorCtr="0" compatLnSpc="1">
            <a:sp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9105" indent="-22860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+mn-lt"/>
              </a:defRPr>
            </a:lvl2pPr>
            <a:lvl3pPr marL="630555" indent="-17018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3pPr>
            <a:lvl4pPr marL="1485900" indent="-228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</a:defRPr>
            </a:lvl4pPr>
            <a:lvl5pPr marL="18211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5pPr>
            <a:lvl6pPr marL="22783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6pPr>
            <a:lvl7pPr marL="27355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7pPr>
            <a:lvl8pPr marL="31927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8pPr>
            <a:lvl9pPr marL="36499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Church as Enabler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3438" y="1571612"/>
            <a:ext cx="3643338" cy="43577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</a:rPr>
              <a:t>Kingdom</a:t>
            </a:r>
            <a:endParaRPr lang="en-GB" sz="5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0100" y="1571612"/>
            <a:ext cx="3643338" cy="43577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</a:rPr>
              <a:t>World</a:t>
            </a:r>
            <a:endParaRPr lang="en-GB" sz="5400" b="1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715272" y="1785926"/>
            <a:ext cx="1428728" cy="3770756"/>
          </a:xfrm>
          <a:prstGeom prst="rightArrow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Harvest</a:t>
            </a:r>
            <a:endParaRPr lang="en-GB" sz="2000" b="1" dirty="0"/>
          </a:p>
        </p:txBody>
      </p:sp>
      <p:sp>
        <p:nvSpPr>
          <p:cNvPr id="10" name="Left Arrow 9"/>
          <p:cNvSpPr/>
          <p:nvPr/>
        </p:nvSpPr>
        <p:spPr>
          <a:xfrm>
            <a:off x="0" y="1785926"/>
            <a:ext cx="1500198" cy="3786214"/>
          </a:xfrm>
          <a:prstGeom prst="lef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Mission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3357554" y="2643182"/>
            <a:ext cx="2571768" cy="235745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Church</a:t>
            </a:r>
            <a:endParaRPr lang="en-GB" sz="2800" b="1" dirty="0"/>
          </a:p>
        </p:txBody>
      </p:sp>
      <p:sp>
        <p:nvSpPr>
          <p:cNvPr id="7" name="Content Placeholder 2"/>
          <p:cNvSpPr txBox="1"/>
          <p:nvPr/>
        </p:nvSpPr>
        <p:spPr bwMode="black">
          <a:xfrm>
            <a:off x="428596" y="357166"/>
            <a:ext cx="5786478" cy="3877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rtlCol="0" anchor="t" anchorCtr="0" compatLnSpc="1">
            <a:sp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9105" indent="-22860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+mn-lt"/>
              </a:defRPr>
            </a:lvl2pPr>
            <a:lvl3pPr marL="630555" indent="-17018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3pPr>
            <a:lvl4pPr marL="1485900" indent="-228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</a:defRPr>
            </a:lvl4pPr>
            <a:lvl5pPr marL="18211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5pPr>
            <a:lvl6pPr marL="22783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6pPr>
            <a:lvl7pPr marL="27355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7pPr>
            <a:lvl8pPr marL="31927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8pPr>
            <a:lvl9pPr marL="36499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Church’s proper focus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2285984" y="3714752"/>
            <a:ext cx="978408" cy="21431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Left Arrow 14"/>
          <p:cNvSpPr/>
          <p:nvPr/>
        </p:nvSpPr>
        <p:spPr>
          <a:xfrm rot="2789649">
            <a:off x="2997102" y="2821740"/>
            <a:ext cx="978408" cy="21431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Left Arrow 16"/>
          <p:cNvSpPr/>
          <p:nvPr/>
        </p:nvSpPr>
        <p:spPr>
          <a:xfrm rot="19014750">
            <a:off x="2655880" y="4234350"/>
            <a:ext cx="978408" cy="21431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Left Arrow 19"/>
          <p:cNvSpPr/>
          <p:nvPr/>
        </p:nvSpPr>
        <p:spPr>
          <a:xfrm rot="2789649">
            <a:off x="3568606" y="2250235"/>
            <a:ext cx="978408" cy="21431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Left Arrow 20"/>
          <p:cNvSpPr/>
          <p:nvPr/>
        </p:nvSpPr>
        <p:spPr>
          <a:xfrm rot="2789649">
            <a:off x="3282853" y="2535989"/>
            <a:ext cx="978408" cy="21431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Left Arrow 21"/>
          <p:cNvSpPr/>
          <p:nvPr/>
        </p:nvSpPr>
        <p:spPr>
          <a:xfrm rot="2789649">
            <a:off x="2711349" y="3107493"/>
            <a:ext cx="978408" cy="21431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Left Arrow 22"/>
          <p:cNvSpPr/>
          <p:nvPr/>
        </p:nvSpPr>
        <p:spPr>
          <a:xfrm rot="19014750">
            <a:off x="2870193" y="4520101"/>
            <a:ext cx="978408" cy="21431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Left Arrow 23"/>
          <p:cNvSpPr/>
          <p:nvPr/>
        </p:nvSpPr>
        <p:spPr>
          <a:xfrm rot="19014750">
            <a:off x="3155945" y="4805854"/>
            <a:ext cx="978408" cy="21431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Left Arrow 24"/>
          <p:cNvSpPr/>
          <p:nvPr/>
        </p:nvSpPr>
        <p:spPr>
          <a:xfrm rot="19014750">
            <a:off x="3441698" y="5020167"/>
            <a:ext cx="978408" cy="21431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3438" y="1571612"/>
            <a:ext cx="3643338" cy="43577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</a:rPr>
              <a:t>Kingdom</a:t>
            </a:r>
            <a:endParaRPr lang="en-GB" sz="5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0100" y="1571612"/>
            <a:ext cx="3643338" cy="43577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</a:rPr>
              <a:t>World</a:t>
            </a:r>
            <a:endParaRPr lang="en-GB" sz="5400" b="1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858148" y="1785926"/>
            <a:ext cx="1285852" cy="3770756"/>
          </a:xfrm>
          <a:prstGeom prst="rightArrow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Life</a:t>
            </a:r>
            <a:endParaRPr lang="en-GB" sz="2800" b="1" dirty="0"/>
          </a:p>
        </p:txBody>
      </p:sp>
      <p:sp>
        <p:nvSpPr>
          <p:cNvPr id="10" name="Left Arrow 9"/>
          <p:cNvSpPr/>
          <p:nvPr/>
        </p:nvSpPr>
        <p:spPr>
          <a:xfrm>
            <a:off x="0" y="1785926"/>
            <a:ext cx="1500198" cy="3786214"/>
          </a:xfrm>
          <a:prstGeom prst="lef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Death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3357554" y="2643182"/>
            <a:ext cx="2571768" cy="235745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Church</a:t>
            </a:r>
            <a:endParaRPr lang="en-GB" sz="2800" b="1" dirty="0"/>
          </a:p>
        </p:txBody>
      </p:sp>
      <p:sp>
        <p:nvSpPr>
          <p:cNvPr id="7" name="Content Placeholder 2"/>
          <p:cNvSpPr txBox="1"/>
          <p:nvPr/>
        </p:nvSpPr>
        <p:spPr bwMode="black">
          <a:xfrm>
            <a:off x="428596" y="357166"/>
            <a:ext cx="5786478" cy="3877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rtlCol="0" anchor="t" anchorCtr="0" compatLnSpc="1">
            <a:sp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9105" indent="-22860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+mn-lt"/>
              </a:defRPr>
            </a:lvl2pPr>
            <a:lvl3pPr marL="630555" indent="-17018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3pPr>
            <a:lvl4pPr marL="1485900" indent="-228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</a:defRPr>
            </a:lvl4pPr>
            <a:lvl5pPr marL="18211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5pPr>
            <a:lvl6pPr marL="22783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6pPr>
            <a:lvl7pPr marL="27355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7pPr>
            <a:lvl8pPr marL="31927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8pPr>
            <a:lvl9pPr marL="36499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Useful model ……………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2" name="Picture 11" descr="Related image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286248" y="1928802"/>
            <a:ext cx="64294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Bent Arrow 13"/>
          <p:cNvSpPr/>
          <p:nvPr/>
        </p:nvSpPr>
        <p:spPr>
          <a:xfrm rot="7989929">
            <a:off x="4816676" y="2458192"/>
            <a:ext cx="456626" cy="868680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214678" y="2071678"/>
            <a:ext cx="978408" cy="2143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ontent Placeholder 2"/>
          <p:cNvSpPr txBox="1"/>
          <p:nvPr/>
        </p:nvSpPr>
        <p:spPr bwMode="black">
          <a:xfrm>
            <a:off x="214282" y="6082403"/>
            <a:ext cx="8929718" cy="7755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rtlCol="0" anchor="t" anchorCtr="0" compatLnSpc="1">
            <a:sp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9105" indent="-22860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+mn-lt"/>
              </a:defRPr>
            </a:lvl2pPr>
            <a:lvl3pPr marL="630555" indent="-17018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3pPr>
            <a:lvl4pPr marL="1485900" indent="-228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</a:defRPr>
            </a:lvl4pPr>
            <a:lvl5pPr marL="18211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5pPr>
            <a:lvl6pPr marL="22783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6pPr>
            <a:lvl7pPr marL="27355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7pPr>
            <a:lvl8pPr marL="31927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8pPr>
            <a:lvl9pPr marL="36499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Relationship through Jesus leads to relationship with Ecclesia (“church”)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3438" y="1571612"/>
            <a:ext cx="3643338" cy="435771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</a:rPr>
              <a:t>Kingdom</a:t>
            </a:r>
            <a:endParaRPr lang="en-GB" sz="5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0100" y="1571612"/>
            <a:ext cx="3643338" cy="43577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</a:rPr>
              <a:t>World</a:t>
            </a:r>
            <a:endParaRPr lang="en-GB" sz="5400" b="1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858148" y="1785926"/>
            <a:ext cx="1285852" cy="3770756"/>
          </a:xfrm>
          <a:prstGeom prst="rightArrow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Life</a:t>
            </a:r>
            <a:endParaRPr lang="en-GB" sz="2800" b="1" dirty="0"/>
          </a:p>
        </p:txBody>
      </p:sp>
      <p:sp>
        <p:nvSpPr>
          <p:cNvPr id="10" name="Left Arrow 9"/>
          <p:cNvSpPr/>
          <p:nvPr/>
        </p:nvSpPr>
        <p:spPr>
          <a:xfrm>
            <a:off x="0" y="1785926"/>
            <a:ext cx="1500198" cy="3786214"/>
          </a:xfrm>
          <a:prstGeom prst="lef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Death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3357554" y="2643182"/>
            <a:ext cx="2571768" cy="235745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Church</a:t>
            </a:r>
            <a:endParaRPr lang="en-GB" sz="2800" b="1" dirty="0"/>
          </a:p>
        </p:txBody>
      </p:sp>
      <p:sp>
        <p:nvSpPr>
          <p:cNvPr id="7" name="Content Placeholder 2"/>
          <p:cNvSpPr txBox="1"/>
          <p:nvPr/>
        </p:nvSpPr>
        <p:spPr bwMode="black">
          <a:xfrm>
            <a:off x="428596" y="357166"/>
            <a:ext cx="5786478" cy="3877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rtlCol="0" anchor="t" anchorCtr="0" compatLnSpc="1">
            <a:sp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9105" indent="-22860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+mn-lt"/>
              </a:defRPr>
            </a:lvl2pPr>
            <a:lvl3pPr marL="630555" indent="-17018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3pPr>
            <a:lvl4pPr marL="1485900" indent="-228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</a:defRPr>
            </a:lvl4pPr>
            <a:lvl5pPr marL="18211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5pPr>
            <a:lvl6pPr marL="22783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6pPr>
            <a:lvl7pPr marL="27355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7pPr>
            <a:lvl8pPr marL="31927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8pPr>
            <a:lvl9pPr marL="36499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 facto (typical) model ……………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2" name="Picture 11" descr="Related image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286248" y="3071810"/>
            <a:ext cx="64294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ight Arrow 14"/>
          <p:cNvSpPr/>
          <p:nvPr/>
        </p:nvSpPr>
        <p:spPr>
          <a:xfrm>
            <a:off x="3286116" y="3214686"/>
            <a:ext cx="978408" cy="2143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ontent Placeholder 2"/>
          <p:cNvSpPr txBox="1"/>
          <p:nvPr/>
        </p:nvSpPr>
        <p:spPr bwMode="black">
          <a:xfrm>
            <a:off x="214282" y="6082403"/>
            <a:ext cx="8929718" cy="7755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rtlCol="0" anchor="t" anchorCtr="0" compatLnSpc="1">
            <a:sp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9105" indent="-22860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+mn-lt"/>
              </a:defRPr>
            </a:lvl2pPr>
            <a:lvl3pPr marL="630555" indent="-17018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3pPr>
            <a:lvl4pPr marL="1485900" indent="-228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</a:defRPr>
            </a:lvl4pPr>
            <a:lvl5pPr marL="18211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5pPr>
            <a:lvl6pPr marL="22783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6pPr>
            <a:lvl7pPr marL="27355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7pPr>
            <a:lvl8pPr marL="31927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8pPr>
            <a:lvl9pPr marL="36499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“Church” thought to govern ‘route-in’ and entry point to Kingdom – but is this correct?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5000628" y="3214686"/>
            <a:ext cx="978408" cy="21431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/>
          <p:nvPr/>
        </p:nvSpPr>
        <p:spPr bwMode="black">
          <a:xfrm>
            <a:off x="428596" y="785794"/>
            <a:ext cx="8215370" cy="48197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rtlCol="0" anchor="t" anchorCtr="0" compatLnSpc="1">
            <a:sp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9105" indent="-22860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+mn-lt"/>
              </a:defRPr>
            </a:lvl2pPr>
            <a:lvl3pPr marL="630555" indent="-170180" algn="l" rtl="0" eaLnBrk="1" fontAlgn="base" hangingPunct="1"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Clr>
                <a:srgbClr val="FFA000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+mn-lt"/>
              </a:defRPr>
            </a:lvl3pPr>
            <a:lvl4pPr marL="1485900" indent="-228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+mn-lt"/>
              </a:defRPr>
            </a:lvl4pPr>
            <a:lvl5pPr marL="18211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5pPr>
            <a:lvl6pPr marL="22783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6pPr>
            <a:lvl7pPr marL="27355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7pPr>
            <a:lvl8pPr marL="31927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8pPr>
            <a:lvl9pPr marL="3649980" indent="-22098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rgbClr val="FFA000"/>
              </a:buClr>
              <a:buSzPct val="90000"/>
              <a:buFont typeface="Arial" panose="020B0604020202020204" pitchFamily="34" charset="0"/>
              <a:buChar char="–"/>
              <a:defRPr sz="2200">
                <a:solidFill>
                  <a:schemeClr val="tx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Jesus calls us into the Kingdom, not into the church.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Church is an ambassador in a “foreign land”.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Christians are called to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recognise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they are aliens living in a foreign land.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rgbClr val="FFA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sz="3600" kern="0" dirty="0" smtClean="0">
                <a:solidFill>
                  <a:schemeClr val="accent1"/>
                </a:solidFill>
                <a:latin typeface="Arial" panose="020B0604020202020204"/>
              </a:rPr>
              <a:t>Does our “gospel” and our witness reflect that clear calling?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1531</Words>
  <Application>WPS Presentation</Application>
  <PresentationFormat>On-screen Show (4:3)</PresentationFormat>
  <Paragraphs>125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</vt:lpstr>
      <vt:lpstr>SimSun</vt:lpstr>
      <vt:lpstr>Wingdings</vt:lpstr>
      <vt:lpstr>Arial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Please return from time to time!  We periodically upload fresh slide decks which you may find helpful ….. 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</dc:creator>
  <cp:lastModifiedBy>Sam</cp:lastModifiedBy>
  <cp:revision>123</cp:revision>
  <dcterms:created xsi:type="dcterms:W3CDTF">2015-06-08T11:14:00Z</dcterms:created>
  <dcterms:modified xsi:type="dcterms:W3CDTF">2020-05-21T10:30:41Z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1033-11.2.0.9363</vt:lpwstr>
  </property>
</Properties>
</file>